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9" r:id="rId5"/>
    <p:sldId id="294" r:id="rId6"/>
    <p:sldId id="259" r:id="rId7"/>
    <p:sldId id="292" r:id="rId8"/>
    <p:sldId id="293" r:id="rId9"/>
    <p:sldId id="291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45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31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702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69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3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49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353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8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86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313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DBDCD-D7AA-46CF-BA47-6FAD7EC77C2A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E54DC-F411-45F1-B9A7-2FCF96A05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81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404664"/>
            <a:ext cx="7488832" cy="1728192"/>
          </a:xfrm>
        </p:spPr>
        <p:txBody>
          <a:bodyPr>
            <a:noAutofit/>
          </a:bodyPr>
          <a:lstStyle/>
          <a:p>
            <a:r>
              <a:rPr lang="ru-RU" sz="2400" b="1" i="1" dirty="0"/>
              <a:t>Муниципальный этап  Всероссийского конкурса</a:t>
            </a:r>
            <a:br>
              <a:rPr lang="ru-RU" sz="2400" b="1" i="1" dirty="0"/>
            </a:br>
            <a:r>
              <a:rPr lang="ru-RU" sz="2400" b="1" i="1" dirty="0"/>
              <a:t>профессионального мастерства педагогов </a:t>
            </a:r>
            <a:br>
              <a:rPr lang="ru-RU" sz="2400" b="1" i="1" dirty="0"/>
            </a:br>
            <a:r>
              <a:rPr lang="ru-RU" sz="2400" b="1" i="1" dirty="0"/>
              <a:t>«Мой лучший урок»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598076"/>
            <a:ext cx="5255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Воспитатель МДОАУ «Детский сад </a:t>
            </a:r>
            <a:br>
              <a:rPr lang="ru-RU" b="1" i="1" dirty="0"/>
            </a:br>
            <a:r>
              <a:rPr lang="ru-RU" b="1" i="1" dirty="0"/>
              <a:t>комбинированного вида №4» </a:t>
            </a:r>
            <a:br>
              <a:rPr lang="ru-RU" b="1" i="1" dirty="0"/>
            </a:br>
            <a:r>
              <a:rPr lang="ru-RU" b="1" i="1" dirty="0"/>
              <a:t>Ушакова Светлана Ивановна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Пользователь\Desktop\Ушакова СИ_детский сад 4\Ушако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861" y="1844824"/>
            <a:ext cx="2457617" cy="368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259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980728"/>
            <a:ext cx="8208912" cy="324036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«</a:t>
            </a:r>
            <a:r>
              <a:rPr lang="ru-RU" sz="4000">
                <a:solidFill>
                  <a:schemeClr val="tx1"/>
                </a:solidFill>
              </a:rPr>
              <a:t>Только то </a:t>
            </a:r>
            <a:r>
              <a:rPr lang="ru-RU" sz="4000" dirty="0">
                <a:solidFill>
                  <a:schemeClr val="tx1"/>
                </a:solidFill>
              </a:rPr>
              <a:t>обучение является хорошим, которое </a:t>
            </a:r>
            <a:r>
              <a:rPr lang="ru-RU" sz="4000" i="1" dirty="0">
                <a:solidFill>
                  <a:schemeClr val="tx1"/>
                </a:solidFill>
              </a:rPr>
              <a:t>«забегает»</a:t>
            </a:r>
            <a:r>
              <a:rPr lang="ru-RU" sz="4000" dirty="0">
                <a:solidFill>
                  <a:schemeClr val="tx1"/>
                </a:solidFill>
              </a:rPr>
              <a:t> вперед развития ребенка»</a:t>
            </a:r>
          </a:p>
          <a:p>
            <a:pPr algn="r"/>
            <a:r>
              <a:rPr lang="ru-RU" sz="4000" dirty="0">
                <a:solidFill>
                  <a:schemeClr val="tx1"/>
                </a:solidFill>
              </a:rPr>
              <a:t>Л. С. Выготского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89375" l="70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2801888" cy="28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137" y="116632"/>
            <a:ext cx="142081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912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162" y="1124744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Занятие по познавательному развитию</a:t>
            </a:r>
            <a:br>
              <a:rPr lang="ru-RU" sz="2800" b="1" dirty="0"/>
            </a:br>
            <a:r>
              <a:rPr lang="ru-RU" sz="2800" b="1" dirty="0"/>
              <a:t>в старшей группе</a:t>
            </a:r>
            <a:br>
              <a:rPr lang="ru-RU" sz="2800" b="1" dirty="0"/>
            </a:br>
            <a:endParaRPr lang="ru-RU" sz="2800" b="1" dirty="0"/>
          </a:p>
          <a:p>
            <a:pPr algn="ctr"/>
            <a:r>
              <a:rPr lang="ru-RU" sz="3600" b="1" dirty="0"/>
              <a:t>Тема: «Весна»</a:t>
            </a:r>
            <a:br>
              <a:rPr lang="ru-RU" sz="3600" b="1" dirty="0"/>
            </a:br>
            <a:endParaRPr lang="ru-RU" sz="3600" b="1" dirty="0"/>
          </a:p>
          <a:p>
            <a:pPr algn="ctr"/>
            <a:r>
              <a:rPr lang="ru-RU" sz="2400" b="1" dirty="0"/>
              <a:t>Цель: развитие мотивации, логического и неординарного творческого мышления, умение составлять связный рассказ о весне с помощью игры- головоломки.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07" b="93874" l="3667" r="94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17867"/>
            <a:ext cx="1420105" cy="154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89375" l="70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425215"/>
            <a:ext cx="2801888" cy="28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74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7368" y="548680"/>
            <a:ext cx="8096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Задачи: </a:t>
            </a:r>
          </a:p>
          <a:p>
            <a:pPr algn="just"/>
            <a:r>
              <a:rPr lang="ru-RU" sz="2400" dirty="0"/>
              <a:t>1. </a:t>
            </a:r>
            <a:r>
              <a:rPr lang="ru-RU" sz="2400" u="sng" dirty="0"/>
              <a:t>Образовательные:</a:t>
            </a:r>
            <a:r>
              <a:rPr lang="ru-RU" sz="2400" dirty="0"/>
              <a:t>  формировать представления детей о весне и типичных весенних явлениях в природе, умения строить цепочки детей в разгадывании </a:t>
            </a:r>
            <a:r>
              <a:rPr lang="ru-RU" sz="2400" dirty="0" err="1"/>
              <a:t>кроссенса</a:t>
            </a:r>
            <a:r>
              <a:rPr lang="ru-RU" sz="2400" dirty="0"/>
              <a:t>, выстраивая связи между картинками ассоциативной головоломки расширять, уточнять и обогащать словарь детей. </a:t>
            </a:r>
          </a:p>
          <a:p>
            <a:pPr algn="just"/>
            <a:r>
              <a:rPr lang="ru-RU" sz="2400" dirty="0"/>
              <a:t>2.</a:t>
            </a:r>
            <a:r>
              <a:rPr lang="ru-RU" sz="2400" u="sng" dirty="0"/>
              <a:t>Развивающие:</a:t>
            </a:r>
            <a:r>
              <a:rPr lang="ru-RU" sz="2400" dirty="0"/>
              <a:t> развивать внимание, логическое мышление посредством отгадывания головоломки. </a:t>
            </a:r>
          </a:p>
          <a:p>
            <a:pPr algn="just"/>
            <a:r>
              <a:rPr lang="ru-RU" sz="2400" dirty="0"/>
              <a:t>3.</a:t>
            </a:r>
            <a:r>
              <a:rPr lang="ru-RU" sz="2400" u="sng" dirty="0"/>
              <a:t>Воспитательные:</a:t>
            </a:r>
            <a:r>
              <a:rPr lang="ru-RU" sz="2400" dirty="0"/>
              <a:t> воспитывать отзывчивость, доброжелательность, желание общаться и играть со взрослым и сверстниками.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89375" l="70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052" y="4797152"/>
            <a:ext cx="2312420" cy="231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6357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41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492510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Организационно-мотивационный этап </a:t>
            </a:r>
            <a:r>
              <a:rPr lang="ru-RU" sz="2800" dirty="0"/>
              <a:t>- приветствие, организация детей, определение цели и мотивации к предстоящей деятельности</a:t>
            </a:r>
          </a:p>
          <a:p>
            <a:pPr algn="just"/>
            <a:r>
              <a:rPr lang="ru-RU" sz="2800" b="1" dirty="0"/>
              <a:t>Основной этап: </a:t>
            </a:r>
            <a:r>
              <a:rPr lang="ru-RU" sz="2800" dirty="0"/>
              <a:t>постановка проблемы через игровую ситуацию и практическое решение заданий</a:t>
            </a:r>
          </a:p>
          <a:p>
            <a:pPr algn="just"/>
            <a:r>
              <a:rPr lang="ru-RU" sz="2800" b="1" dirty="0"/>
              <a:t>Заключительный этап: </a:t>
            </a:r>
            <a:r>
              <a:rPr lang="ru-RU" sz="2800" dirty="0"/>
              <a:t>обобщение деятельности детей, выражение своих чувств, эмоций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89375" l="70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2528444" cy="2528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21509"/>
            <a:ext cx="142081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232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72FAE4-D95F-8E85-AA22-7DB405CA2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103" y="2127422"/>
            <a:ext cx="6263680" cy="469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272"/>
            <a:ext cx="4800534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976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2" y="188640"/>
            <a:ext cx="8892480" cy="2736304"/>
          </a:xfrm>
        </p:spPr>
        <p:txBody>
          <a:bodyPr>
            <a:noAutofit/>
          </a:bodyPr>
          <a:lstStyle/>
          <a:p>
            <a:r>
              <a:rPr lang="ru-RU" sz="2800" b="1" i="1" dirty="0" err="1"/>
              <a:t>Кроссенс</a:t>
            </a:r>
            <a:r>
              <a:rPr lang="ru-RU" sz="2800" b="1" i="1" dirty="0"/>
              <a:t>-ассоциативная цепочка картинок, замкнутых в стандартное поле. Восемь картинок (изображений) расставлены таким образом,  что каждая имеет связь с предыдущей и последующей, а центральная, девятая, объединяет их все по смыслу.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3921766" cy="36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E5869D-C267-9FD2-7249-5B5AE1540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955" y="2996952"/>
            <a:ext cx="4800533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326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2" y="188640"/>
            <a:ext cx="8892480" cy="1368152"/>
          </a:xfrm>
        </p:spPr>
        <p:txBody>
          <a:bodyPr>
            <a:noAutofit/>
          </a:bodyPr>
          <a:lstStyle/>
          <a:p>
            <a:r>
              <a:rPr lang="ru-RU" sz="3600" b="1" i="1" dirty="0"/>
              <a:t>Игра-головоломка </a:t>
            </a:r>
            <a:br>
              <a:rPr lang="ru-RU" sz="3600" b="1" i="1" dirty="0"/>
            </a:br>
            <a:r>
              <a:rPr lang="ru-RU" sz="3600" b="1" i="1" dirty="0"/>
              <a:t>«Волшебные узоры»</a:t>
            </a:r>
          </a:p>
        </p:txBody>
      </p:sp>
      <p:pic>
        <p:nvPicPr>
          <p:cNvPr id="3074" name="Picture 2" descr="C:\Users\Пользователь\Desktop\a1718cd2_63cc_11ec_8146_e0d55ef7b24a_913e8f9a_7bf8_11ec_814a_e0d55ef7b24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08" y="1412776"/>
            <a:ext cx="344381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FC4698-BA3B-62B2-3291-D0D3DCA31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743" y="2348880"/>
            <a:ext cx="5532107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753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4BBCF9-34A1-B9C1-D698-BBE4E0EC3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708920"/>
            <a:ext cx="5354324" cy="401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1" y="1484784"/>
            <a:ext cx="3408783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2" y="188640"/>
            <a:ext cx="8892480" cy="1296144"/>
          </a:xfrm>
        </p:spPr>
        <p:txBody>
          <a:bodyPr>
            <a:noAutofit/>
          </a:bodyPr>
          <a:lstStyle/>
          <a:p>
            <a:r>
              <a:rPr lang="ru-RU" sz="3600" b="1" i="1" dirty="0"/>
              <a:t>Игра-головоломка </a:t>
            </a:r>
            <a:br>
              <a:rPr lang="ru-RU" sz="3600" b="1" i="1" dirty="0"/>
            </a:br>
            <a:r>
              <a:rPr lang="ru-RU" sz="3600" b="1" i="1" dirty="0"/>
              <a:t>«</a:t>
            </a:r>
            <a:r>
              <a:rPr lang="ru-RU" sz="3600" b="1" i="1" dirty="0" err="1"/>
              <a:t>Судоку</a:t>
            </a:r>
            <a:r>
              <a:rPr lang="ru-RU" sz="3600" b="1" i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526500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3987" y="476672"/>
            <a:ext cx="89644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Результат</a:t>
            </a:r>
          </a:p>
          <a:p>
            <a:pPr algn="ctr"/>
            <a:endParaRPr lang="ru-RU" sz="2800" b="1" dirty="0"/>
          </a:p>
          <a:p>
            <a:r>
              <a:rPr lang="ru-RU" sz="2800" dirty="0"/>
              <a:t>закрепили  ранее  приобретенные знания (о весне и ее признаках); </a:t>
            </a:r>
          </a:p>
          <a:p>
            <a:r>
              <a:rPr lang="ru-RU" sz="2800" dirty="0"/>
              <a:t>умения классифицировать , обобщать природные явления;</a:t>
            </a:r>
          </a:p>
          <a:p>
            <a:r>
              <a:rPr lang="ru-RU" sz="2800" dirty="0"/>
              <a:t>умения ориентироваться на листе бумаги;</a:t>
            </a:r>
          </a:p>
          <a:p>
            <a:r>
              <a:rPr lang="ru-RU" sz="2800" dirty="0"/>
              <a:t>получили радость от совместного общения и совместной деятельности.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89375" l="700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40299"/>
            <a:ext cx="2801888" cy="28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18" y="8157"/>
            <a:ext cx="142081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07861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281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Муниципальный этап  Всероссийского конкурса профессионального мастерства педагогов  «Мой лучший урок»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Кроссенс-ассоциативная цепочка картинок, замкнутых в стандартное поле. Восемь картинок (изображений) расставлены таким образом,  что каждая имеет связь с предыдущей и последующей, а центральная, девятая, объединяет их все по смыслу.</vt:lpstr>
      <vt:lpstr>Игра-головоломка  «Волшебные узоры»</vt:lpstr>
      <vt:lpstr>Игра-головоломка  «Судоку»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любознательности и интеллектуальных способностей дошкольников посредством игр-головоломок</dc:title>
  <dc:creator>Пользователь</dc:creator>
  <cp:lastModifiedBy>Наталья Комарова</cp:lastModifiedBy>
  <cp:revision>36</cp:revision>
  <dcterms:created xsi:type="dcterms:W3CDTF">2023-12-05T05:08:04Z</dcterms:created>
  <dcterms:modified xsi:type="dcterms:W3CDTF">2025-03-11T04:51:37Z</dcterms:modified>
</cp:coreProperties>
</file>